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71" r:id="rId2"/>
    <p:sldId id="256" r:id="rId3"/>
    <p:sldId id="270" r:id="rId4"/>
    <p:sldId id="262" r:id="rId5"/>
    <p:sldId id="266" r:id="rId6"/>
    <p:sldId id="269" r:id="rId7"/>
    <p:sldId id="259" r:id="rId8"/>
    <p:sldId id="261" r:id="rId9"/>
    <p:sldId id="268" r:id="rId10"/>
    <p:sldId id="260" r:id="rId11"/>
    <p:sldId id="265" r:id="rId12"/>
    <p:sldId id="263" r:id="rId13"/>
    <p:sldId id="273" r:id="rId14"/>
    <p:sldId id="264" r:id="rId15"/>
    <p:sldId id="272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z Smith" initials="LS" lastIdx="1" clrIdx="0">
    <p:extLst>
      <p:ext uri="{19B8F6BF-5375-455C-9EA6-DF929625EA0E}">
        <p15:presenceInfo xmlns:p15="http://schemas.microsoft.com/office/powerpoint/2012/main" userId="S-1-5-21-1544056072-348465581-934288641-3159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EDA6C3-3785-40E4-BC8B-4322942CC4BA}" type="datetimeFigureOut">
              <a:rPr lang="en-US" smtClean="0"/>
              <a:t>1/12/2021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266C0C-9518-4CC4-9CF0-DDCE23B17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63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Mention Freddie Mac Bulletin December 2,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266C0C-9518-4CC4-9CF0-DDCE23B17AC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5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E9462EF3-3C4F-43EE-ACEE-D4B806740EA3}" type="datetimeFigureOut">
              <a:rPr lang="en-US" dirty="0"/>
              <a:pPr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1008" y="292608"/>
            <a:ext cx="838199" cy="767687"/>
          </a:xfrm>
        </p:spPr>
        <p:txBody>
          <a:bodyPr/>
          <a:lstStyle>
            <a:lvl1pPr>
              <a:defRPr sz="2800" b="0" i="0">
                <a:latin typeface="+mj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43B39-165A-4B68-AA5C-581F5336313C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C8C57-33F9-4259-AC4F-0E3F5BEC9B94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8772B-8FA2-401F-A0A1-A59855EDBC3E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5BDE-5A90-4611-82E9-0FC5746D30C5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DA17D-0BEA-4E76-A7FC-F7C188BC48D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9AC7D-18CA-4236-82B9-D75EB1D66EAE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8300E-C023-45CD-A0BE-EDB7A8C6EA8B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20EAD-E369-4933-8469-ED7764B56A1B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C0EF2-9919-473B-8215-8616BAF10692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472EB-AC54-4713-BFC2-BEB621108C63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 b="1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5A0C-791E-4545-B787-F98AD45CD761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36B77-F4F4-4427-AC4F-9A623798AD82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E790C-34EB-4565-8437-CACF4CDB7822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A4C11-22B8-4A4E-8126-B3AF6B948A8E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D06B6-C816-4861-964D-15A98395707D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1A8AB-EA7C-4B1B-9D73-E2551851FABE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0786BE5-D2A3-4BF0-8B30-D7403E61B3DC}" type="datetimeFigureOut">
              <a:rPr lang="en-US" dirty="0"/>
              <a:t>1/12/2021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leitalk.com/3168" TargetMode="External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satisfyingretirement.blogspot.com/" TargetMode="Externa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vermontattorneystitle.com/wp-content/uploads/2016/05/manufactured_housing_affidavit.doc" TargetMode="Externa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asemakerlegal.com/bDocView.aspx?catCalled=General%20Statutes&amp;categoryAlias=STATUTES&amp;state=Vermont&amp;statecd=VT&amp;codesec=9-502&amp;sessionyr=2020&amp;Title=9a&amp;datatype=S&amp;noheader=0&amp;nojumpmsg=0&amp;nojumpmsg=0#9-502(a)%20and%20(b)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741" y="1111624"/>
            <a:ext cx="6866965" cy="57463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501650"/>
            <a:ext cx="11169650" cy="1363663"/>
          </a:xfrm>
        </p:spPr>
        <p:txBody>
          <a:bodyPr/>
          <a:lstStyle/>
          <a:p>
            <a:r>
              <a:rPr lang="en-US" sz="4400" b="1" dirty="0">
                <a:solidFill>
                  <a:schemeClr val="tx1"/>
                </a:solidFill>
                <a:latin typeface="Bell MT" panose="02020503060305020303" pitchFamily="18" charset="0"/>
              </a:rPr>
              <a:t> WELCOME! We will be with you shortly.</a:t>
            </a:r>
            <a:br>
              <a:rPr lang="en-US" sz="4400" b="1" dirty="0">
                <a:solidFill>
                  <a:schemeClr val="tx1"/>
                </a:solidFill>
              </a:rPr>
            </a:b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23" y="1865313"/>
            <a:ext cx="3754789" cy="3908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52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      </a:t>
            </a:r>
            <a:r>
              <a:rPr lang="en-US" b="1" dirty="0">
                <a:cs typeface="Arabic Typesetting" panose="020B0604020202020204" pitchFamily="66" charset="-78"/>
              </a:rPr>
              <a:t>MOBILE HOME CONVEYANCE?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MOBILE HOME - FEE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/>
              <a:t>MOBILE HOME - LEASEHOLD	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D5929DC-B6BF-4337-9D29-AEFF7884950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715919" y="3193256"/>
            <a:ext cx="3810000" cy="2843212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72C8642-8081-4EAE-BC4E-FC54C97416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49358" y="3193256"/>
            <a:ext cx="4039224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864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D5257-01FC-4F05-9BB5-F1F69682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50261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FEE </a:t>
            </a:r>
            <a:br>
              <a:rPr lang="en-US" sz="5400" dirty="0"/>
            </a:br>
            <a:r>
              <a:rPr lang="en-US" sz="5400" dirty="0"/>
              <a:t>SIMPLE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7140B8-92FC-43F0-8CCA-F40052CE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3" name="Picture 2" descr="A picture containing grass, outdoor, sky, house&#10;&#10;Description automatically generated">
            <a:extLst>
              <a:ext uri="{FF2B5EF4-FFF2-40B4-BE49-F238E27FC236}">
                <a16:creationId xmlns:a16="http://schemas.microsoft.com/office/drawing/2014/main" id="{083C85C9-ACDA-4ACB-B8E2-7E5D1130F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3" y="1165833"/>
            <a:ext cx="6443180" cy="452633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812D1C-B695-4299-896B-63FA0F74B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82055" y="1424495"/>
            <a:ext cx="3161016" cy="2667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9D983A-3AC4-43CB-BA54-B3322D6AE5CC}"/>
              </a:ext>
            </a:extLst>
          </p:cNvPr>
          <p:cNvSpPr txBox="1"/>
          <p:nvPr/>
        </p:nvSpPr>
        <p:spPr>
          <a:xfrm>
            <a:off x="10026598" y="8282495"/>
            <a:ext cx="15164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leitalk.com/3168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79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54953" y="627321"/>
            <a:ext cx="8825659" cy="10460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95693" y="2243471"/>
            <a:ext cx="5887293" cy="4540102"/>
          </a:xfrm>
        </p:spPr>
        <p:txBody>
          <a:bodyPr>
            <a:normAutofit fontScale="25000" lnSpcReduction="20000"/>
          </a:bodyPr>
          <a:lstStyle/>
          <a:p>
            <a:r>
              <a:rPr lang="en-US" sz="6400" dirty="0">
                <a:solidFill>
                  <a:schemeClr val="tx1"/>
                </a:solidFill>
              </a:rPr>
              <a:t>Title Search: Conduct a 40 year title search.</a:t>
            </a:r>
          </a:p>
          <a:p>
            <a:r>
              <a:rPr lang="en-US" sz="6400" dirty="0"/>
              <a:t>UCC Search: Search the Secretary of State website and the land records for UCC filings. Any UCC’s must be terminated. </a:t>
            </a:r>
          </a:p>
          <a:p>
            <a:r>
              <a:rPr lang="en-US" sz="6400" dirty="0"/>
              <a:t>Property Description: Make express reference to the mobile home (e.g. the number, make, model, year and/or color), or use a phrase such as “Being all of the land and premises, with improvements thereon …”.</a:t>
            </a:r>
          </a:p>
          <a:p>
            <a:r>
              <a:rPr lang="en-US" sz="6400" dirty="0"/>
              <a:t> Financing: Manufactured Housing Endorsement required. Manufactured Housing Affidavit need not be recorded. Please retain the signed copy in your file and attach a copy to the final policy remitted to CATIC.</a:t>
            </a:r>
          </a:p>
          <a:p>
            <a:r>
              <a:rPr lang="en-US" sz="6400" dirty="0"/>
              <a:t>MH Endorsement: Collect the $100 endorsement fee at closing and add the fee to the Title Insurance Invoice and Transmittal Sheet when you remit the policy. </a:t>
            </a:r>
          </a:p>
          <a:p>
            <a:r>
              <a:rPr lang="en-US" sz="6400" dirty="0" err="1"/>
              <a:t>PrepExpress</a:t>
            </a:r>
            <a:r>
              <a:rPr lang="en-US" sz="6400" dirty="0"/>
              <a:t>: To add the Endorsement fee, go to </a:t>
            </a:r>
            <a:r>
              <a:rPr lang="en-US" sz="6400" i="1" dirty="0"/>
              <a:t>Premium Calculator; Charges I; check the box for Vermont Manufactured Housing</a:t>
            </a:r>
            <a:r>
              <a:rPr lang="en-US" sz="6400" dirty="0"/>
              <a:t>.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4519" y="1169901"/>
            <a:ext cx="4110541" cy="5549878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19" name="Left Arrow 18"/>
          <p:cNvSpPr/>
          <p:nvPr/>
        </p:nvSpPr>
        <p:spPr>
          <a:xfrm>
            <a:off x="10175358" y="3944840"/>
            <a:ext cx="1137683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52548" y="219319"/>
            <a:ext cx="11302409" cy="6555641"/>
          </a:xfrm>
          <a:prstGeom prst="rect">
            <a:avLst/>
          </a:prstGeom>
          <a:solidFill>
            <a:schemeClr val="bg1"/>
          </a:solidFill>
          <a:ln w="4762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 </a:t>
            </a:r>
          </a:p>
          <a:p>
            <a:r>
              <a:rPr lang="en-US" sz="2400" dirty="0"/>
              <a:t>1. The Manufactured Housing is currently </a:t>
            </a:r>
            <a:r>
              <a:rPr lang="en-US" sz="2400" b="1" dirty="0"/>
              <a:t>PERMANENTLY ON-SITE</a:t>
            </a:r>
            <a:r>
              <a:rPr lang="en-US" sz="2400" dirty="0"/>
              <a:t> at the above address.</a:t>
            </a:r>
          </a:p>
          <a:p>
            <a:r>
              <a:rPr lang="en-US" sz="2400" dirty="0"/>
              <a:t>2. The Manufactured Housing is currently </a:t>
            </a:r>
            <a:r>
              <a:rPr lang="en-US" sz="2400" b="1" dirty="0"/>
              <a:t>PERMANENTLY AFFIXED </a:t>
            </a:r>
            <a:r>
              <a:rPr lang="en-US" sz="2400" dirty="0"/>
              <a:t>to a slab or foundation;</a:t>
            </a:r>
          </a:p>
          <a:p>
            <a:r>
              <a:rPr lang="en-US" sz="2400" dirty="0"/>
              <a:t>3. The Manufactured Housing is currently </a:t>
            </a:r>
            <a:r>
              <a:rPr lang="en-US" sz="2400" b="1" dirty="0"/>
              <a:t>CONNECTED TO ALL UTILITIES </a:t>
            </a:r>
            <a:r>
              <a:rPr lang="en-US" sz="2400" dirty="0"/>
              <a:t>including</a:t>
            </a:r>
            <a:r>
              <a:rPr lang="en-US" sz="2400" b="1" dirty="0"/>
              <a:t> </a:t>
            </a:r>
            <a:r>
              <a:rPr lang="en-US" sz="2400" dirty="0"/>
              <a:t>electricity, plumbing, heating and water and wastewater systems;</a:t>
            </a:r>
          </a:p>
          <a:p>
            <a:r>
              <a:rPr lang="en-US" sz="2400" dirty="0"/>
              <a:t>4. All necessary city and town permits and requirements have been met and the Manufactured Housing is taxed as real estate;</a:t>
            </a:r>
          </a:p>
          <a:p>
            <a:r>
              <a:rPr lang="en-US" sz="2400" dirty="0"/>
              <a:t>5. In the event that Manufactured Housing Unit has been relocated from another state, county or town, I/we have provided the necessary tax receipts to the Agent(s) of the Company;</a:t>
            </a:r>
          </a:p>
          <a:p>
            <a:r>
              <a:rPr lang="en-US" sz="2400" dirty="0"/>
              <a:t>6. In the event that we do not own the land, we have permission to locate the Manufactured Housing by virtue of a _______________________________________________.</a:t>
            </a:r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771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9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88DD50E-1D2D-48C6-A470-79FB7F337F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5F279D6-ED25-4D3F-9479-8ABB21867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8D0B1B4-C487-47EF-B7D0-421066454C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275" y="643466"/>
            <a:ext cx="1970939" cy="5571067"/>
          </a:xfrm>
          <a:custGeom>
            <a:avLst/>
            <a:gdLst>
              <a:gd name="connsiteX0" fmla="*/ 0 w 1970939"/>
              <a:gd name="connsiteY0" fmla="*/ 0 h 5571067"/>
              <a:gd name="connsiteX1" fmla="*/ 1774861 w 1970939"/>
              <a:gd name="connsiteY1" fmla="*/ 0 h 5571067"/>
              <a:gd name="connsiteX2" fmla="*/ 1780256 w 1970939"/>
              <a:gd name="connsiteY2" fmla="*/ 32931 h 5571067"/>
              <a:gd name="connsiteX3" fmla="*/ 1802197 w 1970939"/>
              <a:gd name="connsiteY3" fmla="*/ 170349 h 5571067"/>
              <a:gd name="connsiteX4" fmla="*/ 1820981 w 1970939"/>
              <a:gd name="connsiteY4" fmla="*/ 308372 h 5571067"/>
              <a:gd name="connsiteX5" fmla="*/ 1839923 w 1970939"/>
              <a:gd name="connsiteY5" fmla="*/ 445791 h 5571067"/>
              <a:gd name="connsiteX6" fmla="*/ 1857602 w 1970939"/>
              <a:gd name="connsiteY6" fmla="*/ 583814 h 5571067"/>
              <a:gd name="connsiteX7" fmla="*/ 1872756 w 1970939"/>
              <a:gd name="connsiteY7" fmla="*/ 720022 h 5571067"/>
              <a:gd name="connsiteX8" fmla="*/ 1887120 w 1970939"/>
              <a:gd name="connsiteY8" fmla="*/ 858046 h 5571067"/>
              <a:gd name="connsiteX9" fmla="*/ 1900223 w 1970939"/>
              <a:gd name="connsiteY9" fmla="*/ 995464 h 5571067"/>
              <a:gd name="connsiteX10" fmla="*/ 1911588 w 1970939"/>
              <a:gd name="connsiteY10" fmla="*/ 1130461 h 5571067"/>
              <a:gd name="connsiteX11" fmla="*/ 1922953 w 1970939"/>
              <a:gd name="connsiteY11" fmla="*/ 1267274 h 5571067"/>
              <a:gd name="connsiteX12" fmla="*/ 1932424 w 1970939"/>
              <a:gd name="connsiteY12" fmla="*/ 1402271 h 5571067"/>
              <a:gd name="connsiteX13" fmla="*/ 1939842 w 1970939"/>
              <a:gd name="connsiteY13" fmla="*/ 1537267 h 5571067"/>
              <a:gd name="connsiteX14" fmla="*/ 1947577 w 1970939"/>
              <a:gd name="connsiteY14" fmla="*/ 1671659 h 5571067"/>
              <a:gd name="connsiteX15" fmla="*/ 1954049 w 1970939"/>
              <a:gd name="connsiteY15" fmla="*/ 1804840 h 5571067"/>
              <a:gd name="connsiteX16" fmla="*/ 1958627 w 1970939"/>
              <a:gd name="connsiteY16" fmla="*/ 1936810 h 5571067"/>
              <a:gd name="connsiteX17" fmla="*/ 1962573 w 1970939"/>
              <a:gd name="connsiteY17" fmla="*/ 2068780 h 5571067"/>
              <a:gd name="connsiteX18" fmla="*/ 1966361 w 1970939"/>
              <a:gd name="connsiteY18" fmla="*/ 2199539 h 5571067"/>
              <a:gd name="connsiteX19" fmla="*/ 1968098 w 1970939"/>
              <a:gd name="connsiteY19" fmla="*/ 2328482 h 5571067"/>
              <a:gd name="connsiteX20" fmla="*/ 1969992 w 1970939"/>
              <a:gd name="connsiteY20" fmla="*/ 2457425 h 5571067"/>
              <a:gd name="connsiteX21" fmla="*/ 1970939 w 1970939"/>
              <a:gd name="connsiteY21" fmla="*/ 2584552 h 5571067"/>
              <a:gd name="connsiteX22" fmla="*/ 1969992 w 1970939"/>
              <a:gd name="connsiteY22" fmla="*/ 2710469 h 5571067"/>
              <a:gd name="connsiteX23" fmla="*/ 1969992 w 1970939"/>
              <a:gd name="connsiteY23" fmla="*/ 2835174 h 5571067"/>
              <a:gd name="connsiteX24" fmla="*/ 1968098 w 1970939"/>
              <a:gd name="connsiteY24" fmla="*/ 2958669 h 5571067"/>
              <a:gd name="connsiteX25" fmla="*/ 1965256 w 1970939"/>
              <a:gd name="connsiteY25" fmla="*/ 3079742 h 5571067"/>
              <a:gd name="connsiteX26" fmla="*/ 1962573 w 1970939"/>
              <a:gd name="connsiteY26" fmla="*/ 3199605 h 5571067"/>
              <a:gd name="connsiteX27" fmla="*/ 1959574 w 1970939"/>
              <a:gd name="connsiteY27" fmla="*/ 3317046 h 5571067"/>
              <a:gd name="connsiteX28" fmla="*/ 1954996 w 1970939"/>
              <a:gd name="connsiteY28" fmla="*/ 3433882 h 5571067"/>
              <a:gd name="connsiteX29" fmla="*/ 1950103 w 1970939"/>
              <a:gd name="connsiteY29" fmla="*/ 3548902 h 5571067"/>
              <a:gd name="connsiteX30" fmla="*/ 1945683 w 1970939"/>
              <a:gd name="connsiteY30" fmla="*/ 3661500 h 5571067"/>
              <a:gd name="connsiteX31" fmla="*/ 1933213 w 1970939"/>
              <a:gd name="connsiteY31" fmla="*/ 3881248 h 5571067"/>
              <a:gd name="connsiteX32" fmla="*/ 1919953 w 1970939"/>
              <a:gd name="connsiteY32" fmla="*/ 4091916 h 5571067"/>
              <a:gd name="connsiteX33" fmla="*/ 1906063 w 1970939"/>
              <a:gd name="connsiteY33" fmla="*/ 4294109 h 5571067"/>
              <a:gd name="connsiteX34" fmla="*/ 1890751 w 1970939"/>
              <a:gd name="connsiteY34" fmla="*/ 4485405 h 5571067"/>
              <a:gd name="connsiteX35" fmla="*/ 1874809 w 1970939"/>
              <a:gd name="connsiteY35" fmla="*/ 4668226 h 5571067"/>
              <a:gd name="connsiteX36" fmla="*/ 1857602 w 1970939"/>
              <a:gd name="connsiteY36" fmla="*/ 4837728 h 5571067"/>
              <a:gd name="connsiteX37" fmla="*/ 1840713 w 1970939"/>
              <a:gd name="connsiteY37" fmla="*/ 4996940 h 5571067"/>
              <a:gd name="connsiteX38" fmla="*/ 1823823 w 1970939"/>
              <a:gd name="connsiteY38" fmla="*/ 5143439 h 5571067"/>
              <a:gd name="connsiteX39" fmla="*/ 1807880 w 1970939"/>
              <a:gd name="connsiteY39" fmla="*/ 5277830 h 5571067"/>
              <a:gd name="connsiteX40" fmla="*/ 1792726 w 1970939"/>
              <a:gd name="connsiteY40" fmla="*/ 5397087 h 5571067"/>
              <a:gd name="connsiteX41" fmla="*/ 1778362 w 1970939"/>
              <a:gd name="connsiteY41" fmla="*/ 5504843 h 5571067"/>
              <a:gd name="connsiteX42" fmla="*/ 1769613 w 1970939"/>
              <a:gd name="connsiteY42" fmla="*/ 5571067 h 5571067"/>
              <a:gd name="connsiteX43" fmla="*/ 0 w 1970939"/>
              <a:gd name="connsiteY43" fmla="*/ 5571067 h 557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970939" h="5571067">
                <a:moveTo>
                  <a:pt x="0" y="0"/>
                </a:moveTo>
                <a:lnTo>
                  <a:pt x="1774861" y="0"/>
                </a:lnTo>
                <a:lnTo>
                  <a:pt x="1780256" y="32931"/>
                </a:lnTo>
                <a:lnTo>
                  <a:pt x="1802197" y="170349"/>
                </a:lnTo>
                <a:lnTo>
                  <a:pt x="1820981" y="308372"/>
                </a:lnTo>
                <a:lnTo>
                  <a:pt x="1839923" y="445791"/>
                </a:lnTo>
                <a:lnTo>
                  <a:pt x="1857602" y="583814"/>
                </a:lnTo>
                <a:lnTo>
                  <a:pt x="1872756" y="720022"/>
                </a:lnTo>
                <a:lnTo>
                  <a:pt x="1887120" y="858046"/>
                </a:lnTo>
                <a:lnTo>
                  <a:pt x="1900223" y="995464"/>
                </a:lnTo>
                <a:lnTo>
                  <a:pt x="1911588" y="1130461"/>
                </a:lnTo>
                <a:lnTo>
                  <a:pt x="1922953" y="1267274"/>
                </a:lnTo>
                <a:lnTo>
                  <a:pt x="1932424" y="1402271"/>
                </a:lnTo>
                <a:lnTo>
                  <a:pt x="1939842" y="1537267"/>
                </a:lnTo>
                <a:lnTo>
                  <a:pt x="1947577" y="1671659"/>
                </a:lnTo>
                <a:lnTo>
                  <a:pt x="1954049" y="1804840"/>
                </a:lnTo>
                <a:lnTo>
                  <a:pt x="1958627" y="1936810"/>
                </a:lnTo>
                <a:lnTo>
                  <a:pt x="1962573" y="2068780"/>
                </a:lnTo>
                <a:lnTo>
                  <a:pt x="1966361" y="2199539"/>
                </a:lnTo>
                <a:lnTo>
                  <a:pt x="1968098" y="2328482"/>
                </a:lnTo>
                <a:lnTo>
                  <a:pt x="1969992" y="2457425"/>
                </a:lnTo>
                <a:lnTo>
                  <a:pt x="1970939" y="2584552"/>
                </a:lnTo>
                <a:lnTo>
                  <a:pt x="1969992" y="2710469"/>
                </a:lnTo>
                <a:lnTo>
                  <a:pt x="1969992" y="2835174"/>
                </a:lnTo>
                <a:lnTo>
                  <a:pt x="1968098" y="2958669"/>
                </a:lnTo>
                <a:lnTo>
                  <a:pt x="1965256" y="3079742"/>
                </a:lnTo>
                <a:lnTo>
                  <a:pt x="1962573" y="3199605"/>
                </a:lnTo>
                <a:lnTo>
                  <a:pt x="1959574" y="3317046"/>
                </a:lnTo>
                <a:lnTo>
                  <a:pt x="1954996" y="3433882"/>
                </a:lnTo>
                <a:lnTo>
                  <a:pt x="1950103" y="3548902"/>
                </a:lnTo>
                <a:lnTo>
                  <a:pt x="1945683" y="3661500"/>
                </a:lnTo>
                <a:lnTo>
                  <a:pt x="1933213" y="3881248"/>
                </a:lnTo>
                <a:lnTo>
                  <a:pt x="1919953" y="4091916"/>
                </a:lnTo>
                <a:lnTo>
                  <a:pt x="1906063" y="4294109"/>
                </a:lnTo>
                <a:lnTo>
                  <a:pt x="1890751" y="4485405"/>
                </a:lnTo>
                <a:lnTo>
                  <a:pt x="1874809" y="4668226"/>
                </a:lnTo>
                <a:lnTo>
                  <a:pt x="1857602" y="4837728"/>
                </a:lnTo>
                <a:lnTo>
                  <a:pt x="1840713" y="4996940"/>
                </a:lnTo>
                <a:lnTo>
                  <a:pt x="1823823" y="5143439"/>
                </a:lnTo>
                <a:lnTo>
                  <a:pt x="1807880" y="5277830"/>
                </a:lnTo>
                <a:lnTo>
                  <a:pt x="1792726" y="5397087"/>
                </a:lnTo>
                <a:lnTo>
                  <a:pt x="1778362" y="5504843"/>
                </a:lnTo>
                <a:lnTo>
                  <a:pt x="1769613" y="5571067"/>
                </a:lnTo>
                <a:lnTo>
                  <a:pt x="0" y="557106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214736A-03B2-4B91-B0AF-B21213F3B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969335" y="1702087"/>
            <a:ext cx="3209207" cy="612850"/>
          </a:xfrm>
          <a:custGeom>
            <a:avLst/>
            <a:gdLst>
              <a:gd name="connsiteX0" fmla="*/ 3195151 w 3209207"/>
              <a:gd name="connsiteY0" fmla="*/ 612847 h 612850"/>
              <a:gd name="connsiteX1" fmla="*/ 3029871 w 3209207"/>
              <a:gd name="connsiteY1" fmla="*/ 611146 h 612850"/>
              <a:gd name="connsiteX2" fmla="*/ 2949639 w 3209207"/>
              <a:gd name="connsiteY2" fmla="*/ 608906 h 612850"/>
              <a:gd name="connsiteX3" fmla="*/ 2978018 w 3209207"/>
              <a:gd name="connsiteY3" fmla="*/ 258115 h 612850"/>
              <a:gd name="connsiteX4" fmla="*/ 2944764 w 3209207"/>
              <a:gd name="connsiteY4" fmla="*/ 260801 h 612850"/>
              <a:gd name="connsiteX5" fmla="*/ 2806036 w 3209207"/>
              <a:gd name="connsiteY5" fmla="*/ 271446 h 612850"/>
              <a:gd name="connsiteX6" fmla="*/ 2666958 w 3209207"/>
              <a:gd name="connsiteY6" fmla="*/ 278917 h 612850"/>
              <a:gd name="connsiteX7" fmla="*/ 2528469 w 3209207"/>
              <a:gd name="connsiteY7" fmla="*/ 286593 h 612850"/>
              <a:gd name="connsiteX8" fmla="*/ 2389479 w 3209207"/>
              <a:gd name="connsiteY8" fmla="*/ 292970 h 612850"/>
              <a:gd name="connsiteX9" fmla="*/ 2252501 w 3209207"/>
              <a:gd name="connsiteY9" fmla="*/ 296993 h 612850"/>
              <a:gd name="connsiteX10" fmla="*/ 2113775 w 3209207"/>
              <a:gd name="connsiteY10" fmla="*/ 300086 h 612850"/>
              <a:gd name="connsiteX11" fmla="*/ 1975755 w 3209207"/>
              <a:gd name="connsiteY11" fmla="*/ 301980 h 612850"/>
              <a:gd name="connsiteX12" fmla="*/ 1840287 w 3209207"/>
              <a:gd name="connsiteY12" fmla="*/ 302348 h 612850"/>
              <a:gd name="connsiteX13" fmla="*/ 1703009 w 3209207"/>
              <a:gd name="connsiteY13" fmla="*/ 302570 h 612850"/>
              <a:gd name="connsiteX14" fmla="*/ 1567693 w 3209207"/>
              <a:gd name="connsiteY14" fmla="*/ 301063 h 612850"/>
              <a:gd name="connsiteX15" fmla="*/ 1432543 w 3209207"/>
              <a:gd name="connsiteY15" fmla="*/ 297523 h 612850"/>
              <a:gd name="connsiteX16" fmla="*/ 1297969 w 3209207"/>
              <a:gd name="connsiteY16" fmla="*/ 294345 h 612850"/>
              <a:gd name="connsiteX17" fmla="*/ 1164703 w 3209207"/>
              <a:gd name="connsiteY17" fmla="*/ 290015 h 612850"/>
              <a:gd name="connsiteX18" fmla="*/ 1032796 w 3209207"/>
              <a:gd name="connsiteY18" fmla="*/ 283907 h 612850"/>
              <a:gd name="connsiteX19" fmla="*/ 900940 w 3209207"/>
              <a:gd name="connsiteY19" fmla="*/ 277172 h 612850"/>
              <a:gd name="connsiteX20" fmla="*/ 770303 w 3209207"/>
              <a:gd name="connsiteY20" fmla="*/ 270380 h 612850"/>
              <a:gd name="connsiteX21" fmla="*/ 641641 w 3209207"/>
              <a:gd name="connsiteY21" fmla="*/ 261702 h 612850"/>
              <a:gd name="connsiteX22" fmla="*/ 512966 w 3209207"/>
              <a:gd name="connsiteY22" fmla="*/ 253180 h 612850"/>
              <a:gd name="connsiteX23" fmla="*/ 386177 w 3209207"/>
              <a:gd name="connsiteY23" fmla="*/ 243867 h 612850"/>
              <a:gd name="connsiteX24" fmla="*/ 260746 w 3209207"/>
              <a:gd name="connsiteY24" fmla="*/ 232775 h 612850"/>
              <a:gd name="connsiteX25" fmla="*/ 136447 w 3209207"/>
              <a:gd name="connsiteY25" fmla="*/ 222719 h 612850"/>
              <a:gd name="connsiteX26" fmla="*/ 13506 w 3209207"/>
              <a:gd name="connsiteY26" fmla="*/ 210885 h 612850"/>
              <a:gd name="connsiteX27" fmla="*/ 0 w 3209207"/>
              <a:gd name="connsiteY27" fmla="*/ 209475 h 612850"/>
              <a:gd name="connsiteX28" fmla="*/ 40844 w 3209207"/>
              <a:gd name="connsiteY28" fmla="*/ 212313 h 612850"/>
              <a:gd name="connsiteX29" fmla="*/ 132211 w 3209207"/>
              <a:gd name="connsiteY29" fmla="*/ 216946 h 612850"/>
              <a:gd name="connsiteX30" fmla="*/ 225585 w 3209207"/>
              <a:gd name="connsiteY30" fmla="*/ 221811 h 612850"/>
              <a:gd name="connsiteX31" fmla="*/ 320298 w 3209207"/>
              <a:gd name="connsiteY31" fmla="*/ 226444 h 612850"/>
              <a:gd name="connsiteX32" fmla="*/ 415680 w 3209207"/>
              <a:gd name="connsiteY32" fmla="*/ 229340 h 612850"/>
              <a:gd name="connsiteX33" fmla="*/ 512735 w 3209207"/>
              <a:gd name="connsiteY33" fmla="*/ 232120 h 612850"/>
              <a:gd name="connsiteX34" fmla="*/ 611464 w 3209207"/>
              <a:gd name="connsiteY34" fmla="*/ 235015 h 612850"/>
              <a:gd name="connsiteX35" fmla="*/ 711532 w 3209207"/>
              <a:gd name="connsiteY35" fmla="*/ 236985 h 612850"/>
              <a:gd name="connsiteX36" fmla="*/ 812604 w 3209207"/>
              <a:gd name="connsiteY36" fmla="*/ 236985 h 612850"/>
              <a:gd name="connsiteX37" fmla="*/ 915014 w 3209207"/>
              <a:gd name="connsiteY37" fmla="*/ 237795 h 612850"/>
              <a:gd name="connsiteX38" fmla="*/ 1018428 w 3209207"/>
              <a:gd name="connsiteY38" fmla="*/ 236985 h 612850"/>
              <a:gd name="connsiteX39" fmla="*/ 1122847 w 3209207"/>
              <a:gd name="connsiteY39" fmla="*/ 235015 h 612850"/>
              <a:gd name="connsiteX40" fmla="*/ 1227600 w 3209207"/>
              <a:gd name="connsiteY40" fmla="*/ 233162 h 612850"/>
              <a:gd name="connsiteX41" fmla="*/ 1333692 w 3209207"/>
              <a:gd name="connsiteY41" fmla="*/ 229340 h 612850"/>
              <a:gd name="connsiteX42" fmla="*/ 1441122 w 3209207"/>
              <a:gd name="connsiteY42" fmla="*/ 225634 h 612850"/>
              <a:gd name="connsiteX43" fmla="*/ 1547883 w 3209207"/>
              <a:gd name="connsiteY43" fmla="*/ 220769 h 612850"/>
              <a:gd name="connsiteX44" fmla="*/ 1655983 w 3209207"/>
              <a:gd name="connsiteY44" fmla="*/ 214282 h 612850"/>
              <a:gd name="connsiteX45" fmla="*/ 1765421 w 3209207"/>
              <a:gd name="connsiteY45" fmla="*/ 206638 h 612850"/>
              <a:gd name="connsiteX46" fmla="*/ 1874860 w 3209207"/>
              <a:gd name="connsiteY46" fmla="*/ 199108 h 612850"/>
              <a:gd name="connsiteX47" fmla="*/ 1984299 w 3209207"/>
              <a:gd name="connsiteY47" fmla="*/ 189495 h 612850"/>
              <a:gd name="connsiteX48" fmla="*/ 2095745 w 3209207"/>
              <a:gd name="connsiteY48" fmla="*/ 178144 h 612850"/>
              <a:gd name="connsiteX49" fmla="*/ 2205184 w 3209207"/>
              <a:gd name="connsiteY49" fmla="*/ 166793 h 612850"/>
              <a:gd name="connsiteX50" fmla="*/ 2316631 w 3209207"/>
              <a:gd name="connsiteY50" fmla="*/ 153472 h 612850"/>
              <a:gd name="connsiteX51" fmla="*/ 2429081 w 3209207"/>
              <a:gd name="connsiteY51" fmla="*/ 139226 h 612850"/>
              <a:gd name="connsiteX52" fmla="*/ 2539523 w 3209207"/>
              <a:gd name="connsiteY52" fmla="*/ 124052 h 612850"/>
              <a:gd name="connsiteX53" fmla="*/ 2651305 w 3209207"/>
              <a:gd name="connsiteY53" fmla="*/ 106215 h 612850"/>
              <a:gd name="connsiteX54" fmla="*/ 2763086 w 3209207"/>
              <a:gd name="connsiteY54" fmla="*/ 87219 h 612850"/>
              <a:gd name="connsiteX55" fmla="*/ 2874867 w 3209207"/>
              <a:gd name="connsiteY55" fmla="*/ 68339 h 612850"/>
              <a:gd name="connsiteX56" fmla="*/ 2986314 w 3209207"/>
              <a:gd name="connsiteY56" fmla="*/ 46331 h 612850"/>
              <a:gd name="connsiteX57" fmla="*/ 3097760 w 3209207"/>
              <a:gd name="connsiteY57" fmla="*/ 23629 h 612850"/>
              <a:gd name="connsiteX58" fmla="*/ 3209207 w 3209207"/>
              <a:gd name="connsiteY58" fmla="*/ 0 h 612850"/>
              <a:gd name="connsiteX59" fmla="*/ 3195151 w 3209207"/>
              <a:gd name="connsiteY59" fmla="*/ 612847 h 612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3209207" h="612850">
                <a:moveTo>
                  <a:pt x="3195151" y="612847"/>
                </a:moveTo>
                <a:cubicBezTo>
                  <a:pt x="3144238" y="612898"/>
                  <a:pt x="3088941" y="612318"/>
                  <a:pt x="3029871" y="611146"/>
                </a:cubicBezTo>
                <a:lnTo>
                  <a:pt x="2949639" y="608906"/>
                </a:lnTo>
                <a:lnTo>
                  <a:pt x="2978018" y="258115"/>
                </a:lnTo>
                <a:lnTo>
                  <a:pt x="2944764" y="260801"/>
                </a:lnTo>
                <a:lnTo>
                  <a:pt x="2806036" y="271446"/>
                </a:lnTo>
                <a:lnTo>
                  <a:pt x="2666958" y="278917"/>
                </a:lnTo>
                <a:lnTo>
                  <a:pt x="2528469" y="286593"/>
                </a:lnTo>
                <a:lnTo>
                  <a:pt x="2389479" y="292970"/>
                </a:lnTo>
                <a:lnTo>
                  <a:pt x="2252501" y="296993"/>
                </a:lnTo>
                <a:lnTo>
                  <a:pt x="2113775" y="300086"/>
                </a:lnTo>
                <a:lnTo>
                  <a:pt x="1975755" y="301980"/>
                </a:lnTo>
                <a:lnTo>
                  <a:pt x="1840287" y="302348"/>
                </a:lnTo>
                <a:lnTo>
                  <a:pt x="1703009" y="302570"/>
                </a:lnTo>
                <a:lnTo>
                  <a:pt x="1567693" y="301063"/>
                </a:lnTo>
                <a:lnTo>
                  <a:pt x="1432543" y="297523"/>
                </a:lnTo>
                <a:lnTo>
                  <a:pt x="1297969" y="294345"/>
                </a:lnTo>
                <a:lnTo>
                  <a:pt x="1164703" y="290015"/>
                </a:lnTo>
                <a:lnTo>
                  <a:pt x="1032796" y="283907"/>
                </a:lnTo>
                <a:lnTo>
                  <a:pt x="900940" y="277172"/>
                </a:lnTo>
                <a:lnTo>
                  <a:pt x="770303" y="270380"/>
                </a:lnTo>
                <a:lnTo>
                  <a:pt x="641641" y="261702"/>
                </a:lnTo>
                <a:lnTo>
                  <a:pt x="512966" y="253180"/>
                </a:lnTo>
                <a:lnTo>
                  <a:pt x="386177" y="243867"/>
                </a:lnTo>
                <a:lnTo>
                  <a:pt x="260746" y="232775"/>
                </a:lnTo>
                <a:lnTo>
                  <a:pt x="136447" y="222719"/>
                </a:lnTo>
                <a:lnTo>
                  <a:pt x="13506" y="210885"/>
                </a:lnTo>
                <a:lnTo>
                  <a:pt x="0" y="209475"/>
                </a:lnTo>
                <a:lnTo>
                  <a:pt x="40844" y="212313"/>
                </a:lnTo>
                <a:lnTo>
                  <a:pt x="132211" y="216946"/>
                </a:lnTo>
                <a:lnTo>
                  <a:pt x="225585" y="221811"/>
                </a:lnTo>
                <a:lnTo>
                  <a:pt x="320298" y="226444"/>
                </a:lnTo>
                <a:lnTo>
                  <a:pt x="415680" y="229340"/>
                </a:lnTo>
                <a:lnTo>
                  <a:pt x="512735" y="232120"/>
                </a:lnTo>
                <a:lnTo>
                  <a:pt x="611464" y="235015"/>
                </a:lnTo>
                <a:lnTo>
                  <a:pt x="711532" y="236985"/>
                </a:lnTo>
                <a:lnTo>
                  <a:pt x="812604" y="236985"/>
                </a:lnTo>
                <a:lnTo>
                  <a:pt x="915014" y="237795"/>
                </a:lnTo>
                <a:lnTo>
                  <a:pt x="1018428" y="236985"/>
                </a:lnTo>
                <a:lnTo>
                  <a:pt x="1122847" y="235015"/>
                </a:lnTo>
                <a:lnTo>
                  <a:pt x="1227600" y="233162"/>
                </a:lnTo>
                <a:lnTo>
                  <a:pt x="1333692" y="229340"/>
                </a:lnTo>
                <a:lnTo>
                  <a:pt x="1441122" y="225634"/>
                </a:lnTo>
                <a:lnTo>
                  <a:pt x="1547883" y="220769"/>
                </a:lnTo>
                <a:lnTo>
                  <a:pt x="1655983" y="214282"/>
                </a:lnTo>
                <a:lnTo>
                  <a:pt x="1765421" y="206638"/>
                </a:lnTo>
                <a:lnTo>
                  <a:pt x="1874860" y="199108"/>
                </a:lnTo>
                <a:lnTo>
                  <a:pt x="1984299" y="189495"/>
                </a:lnTo>
                <a:lnTo>
                  <a:pt x="2095745" y="178144"/>
                </a:lnTo>
                <a:lnTo>
                  <a:pt x="2205184" y="166793"/>
                </a:lnTo>
                <a:lnTo>
                  <a:pt x="2316631" y="153472"/>
                </a:lnTo>
                <a:lnTo>
                  <a:pt x="2429081" y="139226"/>
                </a:lnTo>
                <a:lnTo>
                  <a:pt x="2539523" y="124052"/>
                </a:lnTo>
                <a:lnTo>
                  <a:pt x="2651305" y="106215"/>
                </a:lnTo>
                <a:lnTo>
                  <a:pt x="2763086" y="87219"/>
                </a:lnTo>
                <a:lnTo>
                  <a:pt x="2874867" y="68339"/>
                </a:lnTo>
                <a:lnTo>
                  <a:pt x="2986314" y="46331"/>
                </a:lnTo>
                <a:lnTo>
                  <a:pt x="3097760" y="23629"/>
                </a:lnTo>
                <a:lnTo>
                  <a:pt x="3209207" y="0"/>
                </a:lnTo>
                <a:cubicBezTo>
                  <a:pt x="3198832" y="386055"/>
                  <a:pt x="3205525" y="226792"/>
                  <a:pt x="3195151" y="612847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2E7AE-ABD3-4CDD-AE74-62CAD98A4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042" y="47624"/>
            <a:ext cx="5498275" cy="676275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81D5BB-F1BD-4025-B4C6-60D223372518}"/>
              </a:ext>
            </a:extLst>
          </p:cNvPr>
          <p:cNvSpPr txBox="1"/>
          <p:nvPr/>
        </p:nvSpPr>
        <p:spPr>
          <a:xfrm>
            <a:off x="978677" y="838200"/>
            <a:ext cx="897682" cy="2962275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ALTA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D3A242-D0D2-4245-AB92-E239FB54C61C}"/>
              </a:ext>
            </a:extLst>
          </p:cNvPr>
          <p:cNvSpPr txBox="1"/>
          <p:nvPr/>
        </p:nvSpPr>
        <p:spPr>
          <a:xfrm>
            <a:off x="265662" y="3849687"/>
            <a:ext cx="1610697" cy="2381250"/>
          </a:xfrm>
          <a:prstGeom prst="rect">
            <a:avLst/>
          </a:prstGeom>
          <a:noFill/>
        </p:spPr>
        <p:txBody>
          <a:bodyPr vert="wordArtVert"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 7.1</a:t>
            </a:r>
          </a:p>
        </p:txBody>
      </p:sp>
    </p:spTree>
    <p:extLst>
      <p:ext uri="{BB962C8B-B14F-4D97-AF65-F5344CB8AC3E}">
        <p14:creationId xmlns:p14="http://schemas.microsoft.com/office/powerpoint/2010/main" val="2534954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2EABC-DD39-4006-903A-841173BC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could go wrong?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A4917-7056-42F2-AA4D-EB39A574E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7815" y="577271"/>
            <a:ext cx="2864166" cy="138379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E3358-9642-439E-8476-0DFDDC41D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4" y="1961064"/>
            <a:ext cx="10039519" cy="827029"/>
          </a:xfrm>
        </p:spPr>
        <p:txBody>
          <a:bodyPr/>
          <a:lstStyle/>
          <a:p>
            <a:pPr algn="ctr"/>
            <a:r>
              <a:rPr lang="en-US" dirty="0"/>
              <a:t>Transition from Personal Property to Real Property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0BDFD-CF25-4E49-94B3-9E34A46B0E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MHBOS issues</a:t>
            </a:r>
          </a:p>
          <a:p>
            <a:pPr lvl="1"/>
            <a:r>
              <a:rPr lang="en-US" dirty="0"/>
              <a:t>No mention of mobile home in deed</a:t>
            </a:r>
          </a:p>
          <a:p>
            <a:pPr lvl="1"/>
            <a:r>
              <a:rPr lang="en-US" dirty="0"/>
              <a:t>Original MHBOS absent from Land Records</a:t>
            </a:r>
          </a:p>
          <a:p>
            <a:pPr lvl="1"/>
            <a:r>
              <a:rPr lang="en-US" dirty="0"/>
              <a:t>Separate MHBOS from Deed</a:t>
            </a:r>
          </a:p>
          <a:p>
            <a:pPr lvl="1"/>
            <a:r>
              <a:rPr lang="en-US" dirty="0"/>
              <a:t>Tenancy not included</a:t>
            </a:r>
          </a:p>
          <a:p>
            <a:pPr lvl="1"/>
            <a:r>
              <a:rPr lang="en-US" dirty="0"/>
              <a:t>UCC remains</a:t>
            </a:r>
          </a:p>
          <a:p>
            <a:pPr lvl="1"/>
            <a:r>
              <a:rPr lang="en-US" dirty="0"/>
              <a:t>UCC and Mortgage</a:t>
            </a:r>
          </a:p>
          <a:p>
            <a:pPr lvl="1"/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4D9F3E-4EE0-48F1-8DFC-E34A73C2CD5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566647" y="3075805"/>
            <a:ext cx="4470399" cy="305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0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43A114B-CAF8-402E-A898-DEE2C2022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>
              <a:duotone>
                <a:schemeClr val="dk2">
                  <a:shade val="69000"/>
                  <a:hueMod val="108000"/>
                  <a:satMod val="164000"/>
                  <a:lumMod val="74000"/>
                </a:schemeClr>
                <a:schemeClr val="dk2">
                  <a:tint val="96000"/>
                  <a:hueMod val="88000"/>
                  <a:satMod val="140000"/>
                  <a:lumMod val="132000"/>
                </a:schemeClr>
              </a:duotone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4E68BB1-DCF6-49AB-8FF1-7E68DCBCD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18288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A9B8539-604B-420E-BA1B-0A2E64CD7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1412" y="5870955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236CAA2-54C3-4136-B0CC-6837B14D8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0F86E67-9E86-453F-92BC-648189829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-1588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4" name="Rectangle 17">
            <a:extLst>
              <a:ext uri="{FF2B5EF4-FFF2-40B4-BE49-F238E27FC236}">
                <a16:creationId xmlns:a16="http://schemas.microsoft.com/office/drawing/2014/main" id="{F73C5439-21D4-46F3-9CF4-FF1CE786F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BD5257-01FC-4F05-9BB5-F1F69682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50261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LEASE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27140B8-92FC-43F0-8CCA-F40052CE5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4FEF32-7604-4713-A9F1-9D90A6F78B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95AD3905-A7DD-4026-B7FD-C203CC3052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467A9BDB-6572-473C-B2E5-C1AC2F7163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9C9F839-483A-4B27-9BD3-4B982CC4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655" y="1921517"/>
            <a:ext cx="5824312" cy="3949437"/>
          </a:xfrm>
          <a:prstGeom prst="rect">
            <a:avLst/>
          </a:prstGeom>
        </p:spPr>
      </p:pic>
      <p:pic>
        <p:nvPicPr>
          <p:cNvPr id="6" name="Picture 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A090087-95B5-4482-82F7-90298547C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360760" y="1799521"/>
            <a:ext cx="3203605" cy="212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7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49540-15D0-49E7-9516-4DEA8A888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457201"/>
            <a:ext cx="8825659" cy="1593320"/>
          </a:xfrm>
        </p:spPr>
        <p:txBody>
          <a:bodyPr/>
          <a:lstStyle/>
          <a:p>
            <a:r>
              <a:rPr lang="en-US" sz="2000" b="1" dirty="0"/>
              <a:t>Mobile Home Lease </a:t>
            </a:r>
            <a:br>
              <a:rPr lang="en-US" sz="1800" dirty="0"/>
            </a:br>
            <a:r>
              <a:rPr lang="en-US" sz="1800" dirty="0"/>
              <a:t>(a) Unit is owned by the Borrower, (b) the Unit is affixed to land leased by the Borrower and (c) there is a recorded lease/or memorandum between the Borrower and the fee owner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2CA53-38FB-42D3-8D0B-E00DD163B6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4271" y="2050521"/>
            <a:ext cx="3129168" cy="576261"/>
          </a:xfrm>
        </p:spPr>
        <p:txBody>
          <a:bodyPr/>
          <a:lstStyle/>
          <a:p>
            <a:r>
              <a:rPr lang="en-US" dirty="0"/>
              <a:t>Title Search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C562DD-0B3E-438F-A590-D5F62BEDFCAC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4" y="2652717"/>
            <a:ext cx="3129168" cy="4205283"/>
          </a:xfrm>
        </p:spPr>
        <p:txBody>
          <a:bodyPr>
            <a:normAutofit fontScale="92500" lnSpcReduction="20000"/>
          </a:bodyPr>
          <a:lstStyle/>
          <a:p>
            <a:r>
              <a:rPr lang="en-US" sz="1500" dirty="0">
                <a:solidFill>
                  <a:schemeClr val="tx1"/>
                </a:solidFill>
              </a:rPr>
              <a:t>40 year title search on the land (i.e. typically a MH park).</a:t>
            </a:r>
          </a:p>
          <a:p>
            <a:r>
              <a:rPr lang="en-US" sz="1500" dirty="0">
                <a:solidFill>
                  <a:schemeClr val="tx1"/>
                </a:solidFill>
              </a:rPr>
              <a:t>UCC Search: Search </a:t>
            </a:r>
            <a:r>
              <a:rPr lang="en-US" sz="1500" dirty="0" err="1">
                <a:solidFill>
                  <a:schemeClr val="tx1"/>
                </a:solidFill>
              </a:rPr>
              <a:t>SoS’s</a:t>
            </a:r>
            <a:r>
              <a:rPr lang="en-US" sz="1500" dirty="0">
                <a:solidFill>
                  <a:schemeClr val="tx1"/>
                </a:solidFill>
              </a:rPr>
              <a:t> website and Land Records. Any UCC’s must be terminated.</a:t>
            </a:r>
          </a:p>
          <a:p>
            <a:r>
              <a:rPr lang="en-US" sz="1500" dirty="0">
                <a:solidFill>
                  <a:schemeClr val="tx1"/>
                </a:solidFill>
              </a:rPr>
              <a:t>Property Description: The mortgage description and policy description should provide:</a:t>
            </a:r>
          </a:p>
          <a:p>
            <a:r>
              <a:rPr lang="en-US" sz="1500" dirty="0">
                <a:solidFill>
                  <a:schemeClr val="tx1"/>
                </a:solidFill>
              </a:rPr>
              <a:t>“Being the leasehold interest in property located at [911 address], together with all improvements including a Manufactured Home [if possible, add additional identifiers like the number,  make, model, year and/or color of the Unit] as described in a lease dated ______, 20___ a copy or a memorandum of which is recorded in Book ___, Page ___ of the land records.”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D190E-4E5B-4279-9F1A-E62820DC3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02038" y="2050521"/>
            <a:ext cx="3145380" cy="576261"/>
          </a:xfrm>
        </p:spPr>
        <p:txBody>
          <a:bodyPr/>
          <a:lstStyle/>
          <a:p>
            <a:r>
              <a:rPr lang="en-US" dirty="0"/>
              <a:t>Insurance	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0E54AF4-6A72-4FC5-9444-8B29C8B3A2B0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2626782"/>
            <a:ext cx="3145380" cy="4231218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</a:rPr>
              <a:t>Standard Protection Policy.</a:t>
            </a:r>
          </a:p>
          <a:p>
            <a:r>
              <a:rPr lang="en-US" dirty="0">
                <a:solidFill>
                  <a:schemeClr val="tx1"/>
                </a:solidFill>
              </a:rPr>
              <a:t>Commitment: In addition to typical Requirements and typical Exceptions add:</a:t>
            </a:r>
          </a:p>
          <a:p>
            <a:r>
              <a:rPr lang="en-US" u="sng" dirty="0">
                <a:solidFill>
                  <a:schemeClr val="tx1"/>
                </a:solidFill>
              </a:rPr>
              <a:t>Schedule B, Requirements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r>
              <a:rPr lang="en-US" dirty="0">
                <a:solidFill>
                  <a:schemeClr val="tx1"/>
                </a:solidFill>
              </a:rPr>
              <a:t>Obtain written confirmation from landlord (fee owner) that the lease is in full force and effect, is not in default and the rent is paid to date.</a:t>
            </a:r>
          </a:p>
          <a:p>
            <a:r>
              <a:rPr lang="en-US" dirty="0">
                <a:solidFill>
                  <a:schemeClr val="tx1"/>
                </a:solidFill>
              </a:rPr>
              <a:t>Execute and record lease or a memorandum thereof in the land records.</a:t>
            </a:r>
          </a:p>
          <a:p>
            <a:r>
              <a:rPr lang="en-US" dirty="0">
                <a:solidFill>
                  <a:schemeClr val="tx1"/>
                </a:solidFill>
              </a:rPr>
              <a:t>Seller or refinance borrower to execute </a:t>
            </a:r>
            <a:r>
              <a:rPr lang="en-US" u="sng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Manufactured Housing Affidavit</a:t>
            </a:r>
            <a:r>
              <a:rPr lang="en-US" u="sng" dirty="0">
                <a:solidFill>
                  <a:schemeClr val="tx1"/>
                </a:solidFill>
              </a:rPr>
              <a:t>.</a:t>
            </a:r>
          </a:p>
          <a:p>
            <a:r>
              <a:rPr lang="en-US" dirty="0">
                <a:solidFill>
                  <a:schemeClr val="tx1"/>
                </a:solidFill>
              </a:rPr>
              <a:t>Final Policies will issue with an ALTA Leasehold Endorsement – Series 13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301099-EDB5-4E34-B861-064D2BF124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76017" y="2050521"/>
            <a:ext cx="3161029" cy="584732"/>
          </a:xfrm>
        </p:spPr>
        <p:txBody>
          <a:bodyPr/>
          <a:lstStyle/>
          <a:p>
            <a:r>
              <a:rPr lang="en-US" dirty="0"/>
              <a:t>What if…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2B5AA0-0C37-4CDB-9268-F8473F626F58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6700" y="2626782"/>
            <a:ext cx="3161029" cy="4040718"/>
          </a:xfrm>
        </p:spPr>
        <p:txBody>
          <a:bodyPr/>
          <a:lstStyle/>
          <a:p>
            <a:r>
              <a:rPr lang="en-US" b="1" u="sng" dirty="0">
                <a:solidFill>
                  <a:schemeClr val="tx1"/>
                </a:solidFill>
              </a:rPr>
              <a:t>No Lease/Lease not recorded</a:t>
            </a:r>
            <a:r>
              <a:rPr lang="en-US" b="1" dirty="0">
                <a:solidFill>
                  <a:schemeClr val="tx1"/>
                </a:solidFill>
              </a:rPr>
              <a:t>. </a:t>
            </a:r>
            <a:r>
              <a:rPr lang="en-US" dirty="0">
                <a:solidFill>
                  <a:schemeClr val="tx1"/>
                </a:solidFill>
              </a:rPr>
              <a:t>Where the Unit is owned by Owner/Borrower but there is no lease or, if there is a lease, there is nothing recorded in the land records, do no</a:t>
            </a:r>
            <a:r>
              <a:rPr lang="en-US" b="1" dirty="0">
                <a:solidFill>
                  <a:schemeClr val="tx1"/>
                </a:solidFill>
              </a:rPr>
              <a:t>t</a:t>
            </a:r>
            <a:r>
              <a:rPr lang="en-US" dirty="0">
                <a:solidFill>
                  <a:schemeClr val="tx1"/>
                </a:solidFill>
              </a:rPr>
              <a:t> insure the Unit.    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Unit Not Affixed</a:t>
            </a:r>
            <a:r>
              <a:rPr lang="en-US" b="1" dirty="0">
                <a:solidFill>
                  <a:schemeClr val="tx1"/>
                </a:solidFill>
              </a:rPr>
              <a:t>. </a:t>
            </a:r>
            <a:r>
              <a:rPr lang="en-US" dirty="0">
                <a:solidFill>
                  <a:schemeClr val="tx1"/>
                </a:solidFill>
              </a:rPr>
              <a:t>Where the Unit not affixed to land do not insure the Unit.  </a:t>
            </a:r>
            <a:r>
              <a:rPr lang="en-US" dirty="0"/>
              <a:t> </a:t>
            </a:r>
          </a:p>
          <a:p>
            <a:r>
              <a:rPr lang="en-US" b="1" u="sng" dirty="0">
                <a:solidFill>
                  <a:schemeClr val="tx1"/>
                </a:solidFill>
              </a:rPr>
              <a:t>Personal Property v. Real Property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67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>
            <a:extLst>
              <a:ext uri="{FF2B5EF4-FFF2-40B4-BE49-F238E27FC236}">
                <a16:creationId xmlns:a16="http://schemas.microsoft.com/office/drawing/2014/main" id="{4F78DAAE-B0C3-49A3-8AB1-AD2FF0E36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F6A8A81D-3338-4B0F-A26F-A3D259D27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801794"/>
            <a:ext cx="11000237" cy="52482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155665-7CE2-4939-AE5E-020DC1D207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19BD3B1-AD30-49F6-887F-59055CCFCE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538" y="1246909"/>
            <a:ext cx="9607137" cy="432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083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0" y="492369"/>
            <a:ext cx="11183815" cy="5866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2369" y="3280229"/>
            <a:ext cx="11772201" cy="3078368"/>
          </a:xfrm>
        </p:spPr>
        <p:txBody>
          <a:bodyPr/>
          <a:lstStyle/>
          <a:p>
            <a:r>
              <a:rPr lang="en-US" sz="8000" b="1" i="1" dirty="0">
                <a:solidFill>
                  <a:schemeClr val="bg1"/>
                </a:solidFill>
                <a:latin typeface="Arial Narrow" panose="020B0606020202030204" pitchFamily="34" charset="0"/>
              </a:rPr>
              <a:t>Solar Panels, Mobile Homes and UCCs - Oh my!</a:t>
            </a:r>
          </a:p>
        </p:txBody>
      </p:sp>
    </p:spTree>
    <p:extLst>
      <p:ext uri="{BB962C8B-B14F-4D97-AF65-F5344CB8AC3E}">
        <p14:creationId xmlns:p14="http://schemas.microsoft.com/office/powerpoint/2010/main" val="20260535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1854" y="814022"/>
            <a:ext cx="2303495" cy="12899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932" y="582611"/>
            <a:ext cx="2165608" cy="139622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8047" y="2705977"/>
            <a:ext cx="8825659" cy="34163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Questions during the program?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Use the Q&amp;A at bottom of your screen and type them in.  We will answer questions at the end of the program. </a:t>
            </a:r>
          </a:p>
          <a:p>
            <a:r>
              <a:rPr lang="en-US" dirty="0">
                <a:solidFill>
                  <a:schemeClr val="tx1"/>
                </a:solidFill>
              </a:rPr>
              <a:t>CLE Certificate will be posted to the Home Page of our website (News/Announcements)</a:t>
            </a:r>
            <a:endParaRPr lang="en-US" u="sng" dirty="0">
              <a:solidFill>
                <a:schemeClr val="tx1"/>
              </a:solidFill>
            </a:endParaRPr>
          </a:p>
          <a:p>
            <a:r>
              <a:rPr lang="en-US" u="sng" dirty="0">
                <a:solidFill>
                  <a:schemeClr val="tx1"/>
                </a:solidFill>
              </a:rPr>
              <a:t>This video will be archived (with </a:t>
            </a:r>
            <a:r>
              <a:rPr lang="en-US" dirty="0">
                <a:solidFill>
                  <a:schemeClr val="tx1"/>
                </a:solidFill>
              </a:rPr>
              <a:t>others) on our website.</a:t>
            </a:r>
          </a:p>
          <a:p>
            <a:r>
              <a:rPr lang="en-US" dirty="0">
                <a:solidFill>
                  <a:schemeClr val="tx1"/>
                </a:solidFill>
              </a:rPr>
              <a:t> Next Month’s Program:  February 10, 2021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You will receive a Zoom invite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Topic: Common Interest Community Refresher</a:t>
            </a:r>
          </a:p>
          <a:p>
            <a:r>
              <a:rPr lang="en-US" dirty="0">
                <a:solidFill>
                  <a:schemeClr val="tx1"/>
                </a:solidFill>
              </a:rPr>
              <a:t>VATC updates with Andy</a:t>
            </a:r>
          </a:p>
          <a:p>
            <a:pPr lvl="1"/>
            <a:endParaRPr lang="en-US" sz="1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9504" y="541441"/>
            <a:ext cx="2043909" cy="14110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57" y="735723"/>
            <a:ext cx="1873482" cy="12431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7992" y="541441"/>
            <a:ext cx="1627792" cy="13546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76" y="624465"/>
            <a:ext cx="1203487" cy="12034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80613" y="1280722"/>
            <a:ext cx="1563763" cy="461665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  2021</a:t>
            </a:r>
          </a:p>
        </p:txBody>
      </p:sp>
    </p:spTree>
    <p:extLst>
      <p:ext uri="{BB962C8B-B14F-4D97-AF65-F5344CB8AC3E}">
        <p14:creationId xmlns:p14="http://schemas.microsoft.com/office/powerpoint/2010/main" val="360530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E3DE9-BA69-4D02-AF72-A96FCF2C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9A – Uniform Commercial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2D933-CA73-47F6-B7FF-602F5BCC0C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sz="2400" dirty="0"/>
              <a:t>"Fixture filing" means the filing of a financing statement covering goods that are or are to become fixtures and satisfying section </a:t>
            </a:r>
            <a:r>
              <a:rPr lang="en-US" sz="2400" b="1" dirty="0">
                <a:hlinkClick r:id="rId2"/>
              </a:rPr>
              <a:t>9-502(a) and (b)</a:t>
            </a:r>
            <a:r>
              <a:rPr lang="en-US" sz="2400" dirty="0"/>
              <a:t>. </a:t>
            </a:r>
          </a:p>
          <a:p>
            <a:r>
              <a:rPr lang="en-US" sz="2400" dirty="0"/>
              <a:t>"Fixtures" means goods that have become so related to particular real property that an interest in them arises under real property law.</a:t>
            </a:r>
          </a:p>
          <a:p>
            <a:r>
              <a:rPr lang="en-US" sz="2400" dirty="0"/>
              <a:t>Filing requirements 9-502: properly name parties; indicate type of collateral; provide sufficient description of real property to which collateral is related; indicate it is to be filed in the land records.</a:t>
            </a:r>
          </a:p>
        </p:txBody>
      </p:sp>
    </p:spTree>
    <p:extLst>
      <p:ext uri="{BB962C8B-B14F-4D97-AF65-F5344CB8AC3E}">
        <p14:creationId xmlns:p14="http://schemas.microsoft.com/office/powerpoint/2010/main" val="277432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612" y="0"/>
            <a:ext cx="6777317" cy="6893661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1406204" y="445083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612" y="0"/>
            <a:ext cx="6834208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204" y="2434690"/>
            <a:ext cx="999831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4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ord-Pas de Calais rentals in a mobile home for your holidays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1" y="2489443"/>
            <a:ext cx="5283200" cy="3962400"/>
          </a:xfrm>
          <a:prstGeom prst="rect">
            <a:avLst/>
          </a:prstGeom>
        </p:spPr>
      </p:pic>
      <p:pic>
        <p:nvPicPr>
          <p:cNvPr id="7" name="Picture 6" descr="Renewable energy - Wikiquote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1" y="2489443"/>
            <a:ext cx="4921623" cy="39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UCCs - Duration and effectiveness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7116" y="3048221"/>
            <a:ext cx="4828032" cy="576262"/>
          </a:xfrm>
        </p:spPr>
        <p:txBody>
          <a:bodyPr/>
          <a:lstStyle/>
          <a:p>
            <a:pPr algn="ctr"/>
            <a:r>
              <a:rPr lang="en-US" sz="4400" b="1" dirty="0"/>
              <a:t>Solar Panel 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644" y="3336352"/>
            <a:ext cx="4924560" cy="2843784"/>
          </a:xfrm>
        </p:spPr>
        <p:txBody>
          <a:bodyPr>
            <a:normAutofit/>
          </a:bodyPr>
          <a:lstStyle/>
          <a:p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b="1" dirty="0">
                <a:solidFill>
                  <a:srgbClr val="C00000"/>
                </a:solidFill>
              </a:rPr>
              <a:t>  9A VSA 9-515(a)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  5 years after    date of filing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5839" y="2899790"/>
            <a:ext cx="4828032" cy="576262"/>
          </a:xfrm>
        </p:spPr>
        <p:txBody>
          <a:bodyPr/>
          <a:lstStyle/>
          <a:p>
            <a:pPr algn="ctr"/>
            <a:r>
              <a:rPr lang="en-US" sz="4400" b="1" dirty="0"/>
              <a:t>Mobile Home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en-US" sz="4000" b="1" dirty="0">
              <a:solidFill>
                <a:srgbClr val="C00000"/>
              </a:solidFill>
            </a:endParaRPr>
          </a:p>
          <a:p>
            <a:r>
              <a:rPr lang="en-US" sz="4000" b="1" dirty="0">
                <a:solidFill>
                  <a:srgbClr val="C00000"/>
                </a:solidFill>
              </a:rPr>
              <a:t>  9 VSA 9-515(b)</a:t>
            </a:r>
          </a:p>
          <a:p>
            <a:r>
              <a:rPr lang="en-US" sz="4000" b="1" dirty="0">
                <a:solidFill>
                  <a:srgbClr val="C00000"/>
                </a:solidFill>
              </a:rPr>
              <a:t>  30 years after date of filing</a:t>
            </a:r>
          </a:p>
        </p:txBody>
      </p:sp>
    </p:spTree>
    <p:extLst>
      <p:ext uri="{BB962C8B-B14F-4D97-AF65-F5344CB8AC3E}">
        <p14:creationId xmlns:p14="http://schemas.microsoft.com/office/powerpoint/2010/main" val="125918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SzPct val="175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</a:rPr>
              <a:t>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>
              <a:buSzPct val="175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</a:rPr>
              <a:t>2</a:t>
            </a:r>
          </a:p>
          <a:p>
            <a:endParaRPr lang="en-US" dirty="0"/>
          </a:p>
          <a:p>
            <a:endParaRPr lang="en-US" dirty="0"/>
          </a:p>
          <a:p>
            <a:pPr>
              <a:buSzPct val="175000"/>
              <a:buBlip>
                <a:blip r:embed="rId2"/>
              </a:buBlip>
            </a:pPr>
            <a:r>
              <a:rPr lang="en-US" dirty="0">
                <a:solidFill>
                  <a:schemeClr val="bg1"/>
                </a:solidFill>
              </a:rPr>
              <a:t>3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43" y="2372997"/>
            <a:ext cx="9567303" cy="12670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943" y="3761022"/>
            <a:ext cx="9567303" cy="10693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0943" y="5072452"/>
            <a:ext cx="9567303" cy="1286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UCCs – SOLAR PANELS</a:t>
            </a:r>
          </a:p>
        </p:txBody>
      </p:sp>
      <p:pic>
        <p:nvPicPr>
          <p:cNvPr id="3" name="Picture 2" descr="Is a stand alone solar power and solar batteries right for ...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806" y="566028"/>
            <a:ext cx="2738982" cy="152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33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his is How to Turn Your Solar PV System ON and O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375" y="969264"/>
            <a:ext cx="1423840" cy="70408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       SOLAR PANEL UCCs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95037" y="2107482"/>
            <a:ext cx="5292436" cy="4078224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https://bizfilings.vermont.gov/Online/UccInquire/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05236" y="2093976"/>
            <a:ext cx="5329381" cy="4454606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 Records Search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1" y="2870288"/>
            <a:ext cx="4509128" cy="37495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6304" y="2505313"/>
            <a:ext cx="5098314" cy="427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03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306" y="1454034"/>
            <a:ext cx="11403105" cy="44626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06353" y="2743200"/>
            <a:ext cx="1828800" cy="1039906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TM02900722[[fn=Ion Boardroom]]</Template>
  <TotalTime>4020</TotalTime>
  <Words>597</Words>
  <Application>Microsoft Office PowerPoint</Application>
  <PresentationFormat>Widescreen</PresentationFormat>
  <Paragraphs>89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Arial Narrow</vt:lpstr>
      <vt:lpstr>Bell MT</vt:lpstr>
      <vt:lpstr>Calibri</vt:lpstr>
      <vt:lpstr>Century Gothic</vt:lpstr>
      <vt:lpstr>Times New Roman</vt:lpstr>
      <vt:lpstr>Wingdings 3</vt:lpstr>
      <vt:lpstr>Ion Boardroom</vt:lpstr>
      <vt:lpstr> WELCOME! We will be with you shortly. </vt:lpstr>
      <vt:lpstr>Solar Panels, Mobile Homes and UCCs - Oh my!</vt:lpstr>
      <vt:lpstr>PowerPoint Presentation</vt:lpstr>
      <vt:lpstr>Title 9A – Uniform Commercial Code</vt:lpstr>
      <vt:lpstr>PowerPoint Presentation</vt:lpstr>
      <vt:lpstr>UCCs - Duration and effectiveness</vt:lpstr>
      <vt:lpstr>UCCs – SOLAR PANELS</vt:lpstr>
      <vt:lpstr>       SOLAR PANEL UCCs</vt:lpstr>
      <vt:lpstr>PowerPoint Presentation</vt:lpstr>
      <vt:lpstr>       MOBILE HOME CONVEYANCE?</vt:lpstr>
      <vt:lpstr>FEE  SIMPLE</vt:lpstr>
      <vt:lpstr>PowerPoint Presentation</vt:lpstr>
      <vt:lpstr>PowerPoint Presentation</vt:lpstr>
      <vt:lpstr>What could go wrong?</vt:lpstr>
      <vt:lpstr>LEASE</vt:lpstr>
      <vt:lpstr>Mobile Home Lease  (a) Unit is owned by the Borrower, (b) the Unit is affixed to land leased by the Borrower and (c) there is a recorded lease/or memorandum between the Borrower and the fee owner </vt:lpstr>
      <vt:lpstr>PowerPoint Presentation</vt:lpstr>
    </vt:vector>
  </TitlesOfParts>
  <Company>CATIC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Liz Smith</dc:creator>
  <cp:lastModifiedBy>Liz Smith</cp:lastModifiedBy>
  <cp:revision>64</cp:revision>
  <dcterms:created xsi:type="dcterms:W3CDTF">2020-12-03T17:21:09Z</dcterms:created>
  <dcterms:modified xsi:type="dcterms:W3CDTF">2021-01-12T16:34:30Z</dcterms:modified>
</cp:coreProperties>
</file>